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12192000" cy="6858000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33lYyPZASRV3t0TOsB9Seujmp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0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22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03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44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55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82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14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02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ส่วนหัวของส่วน">
  <p:cSld name="33_ส่วนหัวของส่วน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mailto:stephanie.motte@logistique-seine-normandie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tephanie.motte@logistique-seine-normandie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A57335-D9FA-41F7-82E0-D892B7F4D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7" r="51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A12D7C-6396-40E9-980F-08EFB3F9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217" y="5573981"/>
            <a:ext cx="1676545" cy="11278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17CDF87-4367-4331-BD4E-A498E383F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91" y="2682246"/>
            <a:ext cx="4876164" cy="32095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231380" y="1157344"/>
            <a:ext cx="42252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Merci d’avoir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complété votre dossier de candidature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A envoyer à </a:t>
            </a:r>
            <a:r>
              <a:rPr lang="fr-FR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stephanie.motte@logistique-seine-normandie.com</a:t>
            </a:r>
            <a:endParaRPr lang="fr-FR" sz="20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Clôture le 4 mars 2024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38A0AD9-8C45-4EE0-9ABB-FDBDB26BCA12}"/>
              </a:ext>
            </a:extLst>
          </p:cNvPr>
          <p:cNvSpPr/>
          <p:nvPr/>
        </p:nvSpPr>
        <p:spPr>
          <a:xfrm>
            <a:off x="11772900" y="6469380"/>
            <a:ext cx="41910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6CD7D2E-8EFB-43A3-A4D7-30E0F4864C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49" r="5190" b="1878"/>
          <a:stretch/>
        </p:blipFill>
        <p:spPr>
          <a:xfrm>
            <a:off x="573405" y="940525"/>
            <a:ext cx="6499860" cy="5917473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205BA39-88CB-4CE2-90A2-305DB5870E4F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5747674-2C14-4DC8-B1BA-1BFC9EC990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853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Planning 2024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38A0AD9-8C45-4EE0-9ABB-FDBDB26BCA12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205BA39-88CB-4CE2-90A2-305DB5870E4F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5747674-2C14-4DC8-B1BA-1BFC9EC99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BD8204C-1C9E-47D7-BBE8-379AF3AD3E4F}"/>
              </a:ext>
            </a:extLst>
          </p:cNvPr>
          <p:cNvGrpSpPr/>
          <p:nvPr/>
        </p:nvGrpSpPr>
        <p:grpSpPr>
          <a:xfrm>
            <a:off x="866775" y="1977137"/>
            <a:ext cx="10458450" cy="4766461"/>
            <a:chOff x="866775" y="1977137"/>
            <a:chExt cx="10458450" cy="4766461"/>
          </a:xfrm>
        </p:grpSpPr>
        <p:graphicFrame>
          <p:nvGraphicFramePr>
            <p:cNvPr id="13" name="Espace réservé du contenu 3">
              <a:extLst>
                <a:ext uri="{FF2B5EF4-FFF2-40B4-BE49-F238E27FC236}">
                  <a16:creationId xmlns:a16="http://schemas.microsoft.com/office/drawing/2014/main" id="{AF5EE0CC-BC52-4472-A526-10CEE508CD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6314777"/>
                </p:ext>
              </p:extLst>
            </p:nvPr>
          </p:nvGraphicFramePr>
          <p:xfrm>
            <a:off x="866775" y="1977137"/>
            <a:ext cx="10458450" cy="2597925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3659505">
                    <a:extLst>
                      <a:ext uri="{9D8B030D-6E8A-4147-A177-3AD203B41FA5}">
                        <a16:colId xmlns:a16="http://schemas.microsoft.com/office/drawing/2014/main" val="3818389219"/>
                      </a:ext>
                    </a:extLst>
                  </a:gridCol>
                  <a:gridCol w="2526030">
                    <a:extLst>
                      <a:ext uri="{9D8B030D-6E8A-4147-A177-3AD203B41FA5}">
                        <a16:colId xmlns:a16="http://schemas.microsoft.com/office/drawing/2014/main" val="2427603095"/>
                      </a:ext>
                    </a:extLst>
                  </a:gridCol>
                  <a:gridCol w="4272915">
                    <a:extLst>
                      <a:ext uri="{9D8B030D-6E8A-4147-A177-3AD203B41FA5}">
                        <a16:colId xmlns:a16="http://schemas.microsoft.com/office/drawing/2014/main" val="222813379"/>
                      </a:ext>
                    </a:extLst>
                  </a:gridCol>
                </a:tblGrid>
                <a:tr h="219914">
                  <a:tc>
                    <a:txBody>
                      <a:bodyPr/>
                      <a:lstStyle/>
                      <a:p>
                        <a:pPr algn="ctr"/>
                        <a:r>
                          <a:rPr lang="fr-FR"/>
                          <a:t>Actions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FR" dirty="0"/>
                          <a:t>Dates</a:t>
                        </a:r>
                        <a:endParaRPr lang="fr-FR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FR" dirty="0"/>
                          <a:t>Commentaires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903112406"/>
                    </a:ext>
                  </a:extLst>
                </a:tr>
                <a:tr h="201587">
                  <a:tc>
                    <a:txBody>
                      <a:bodyPr/>
                      <a:lstStyle/>
                      <a:p>
                        <a:r>
                          <a:rPr lang="fr-FR" sz="1600" dirty="0"/>
                          <a:t>Ouverture des candidatures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fr-FR" sz="1600" dirty="0"/>
                          <a:t>15 janvier 2024</a:t>
                        </a:r>
                        <a:endParaRPr lang="fr-FR" sz="1600" b="1" dirty="0"/>
                      </a:p>
                    </a:txBody>
                    <a:tcPr anchor="ctr"/>
                  </a:tc>
                  <a:tc rowSpan="2">
                    <a:txBody>
                      <a:bodyPr/>
                      <a:lstStyle/>
                      <a:p>
                        <a:pPr algn="l"/>
                        <a:r>
                          <a:rPr lang="fr-FR" sz="1200" dirty="0"/>
                          <a:t>Remplir le dossier de candidature et l’envoyer à </a:t>
                        </a:r>
                      </a:p>
                      <a:p>
                        <a:pPr algn="l"/>
                        <a:r>
                          <a:rPr lang="fr-FR" sz="1200" dirty="0">
                            <a:hlinkClick r:id="rId5"/>
                          </a:rPr>
                          <a:t>stephanie.motte@logistiique-seine-normandie.com</a:t>
                        </a:r>
                        <a:endParaRPr lang="fr-FR" sz="120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40600002"/>
                    </a:ext>
                  </a:extLst>
                </a:tr>
                <a:tr h="494805">
                  <a:tc>
                    <a:txBody>
                      <a:bodyPr/>
                      <a:lstStyle/>
                      <a:p>
                        <a:r>
                          <a:rPr lang="fr-FR" sz="1600" dirty="0"/>
                          <a:t>Clôture des candidatures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fr-FR" sz="1600" dirty="0"/>
                          <a:t>4 mars 2024</a:t>
                        </a:r>
                        <a:endParaRPr lang="fr-FR" sz="1600" b="1" dirty="0"/>
                      </a:p>
                    </a:txBody>
                    <a:tcPr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fr-FR" sz="1200"/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10576325"/>
                    </a:ext>
                  </a:extLst>
                </a:tr>
                <a:tr h="763291">
                  <a:tc>
                    <a:txBody>
                      <a:bodyPr/>
                      <a:lstStyle/>
                      <a:p>
                        <a:r>
                          <a:rPr lang="fr-FR" sz="1600" dirty="0"/>
                          <a:t>Evaluation des dossiers par Logistique Seine Normandie et CIRCOE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fr-FR" sz="1600" dirty="0"/>
                          <a:t>5 mars au 4 avril 2024</a:t>
                        </a:r>
                        <a:endParaRPr lang="fr-FR" sz="1600" b="1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fr-FR" sz="1200" dirty="0"/>
                          <a:t>Pré-sélection des meilleurs projets innovants et d’expérimentations retenus pour accompagnement et/ou passage devant le Comité Innovation pour proposition d’expérimentation aux membres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424963326"/>
                    </a:ext>
                  </a:extLst>
                </a:tr>
                <a:tr h="348196">
                  <a:tc>
                    <a:txBody>
                      <a:bodyPr/>
                      <a:lstStyle/>
                      <a:p>
                        <a:r>
                          <a:rPr lang="fr-FR" sz="1600" dirty="0"/>
                          <a:t>Annonce des dossiers retenus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fr-FR" sz="1600" dirty="0"/>
                          <a:t>8 au 12 avril 2024</a:t>
                        </a:r>
                        <a:endParaRPr lang="fr-FR" sz="1600" b="1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fr-FR" sz="1200" dirty="0"/>
                          <a:t>Par mail / téléphone auprès de l’ensemble des candidats</a:t>
                        </a:r>
                        <a:br>
                          <a:rPr lang="fr-FR" sz="1200" dirty="0"/>
                        </a:br>
                        <a:r>
                          <a:rPr lang="fr-FR" sz="1200" dirty="0"/>
                          <a:t>Les entreprises retenues valident leur adhésion à Logistique Seine Normandie 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844759528"/>
                    </a:ext>
                  </a:extLst>
                </a:tr>
              </a:tbl>
            </a:graphicData>
          </a:graphic>
        </p:graphicFrame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43A047B-B528-4BB9-8A0D-862A5D07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6775" y="5397234"/>
              <a:ext cx="10458450" cy="134636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FFB3515-0AB7-4FCD-85E2-244DE4A58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775" y="4734666"/>
              <a:ext cx="3636645" cy="502964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AD30862-586D-4207-BA3A-207FBCF99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13127" y="4727045"/>
              <a:ext cx="4212098" cy="518205"/>
            </a:xfrm>
            <a:prstGeom prst="rect">
              <a:avLst/>
            </a:prstGeom>
          </p:spPr>
        </p:pic>
        <p:sp>
          <p:nvSpPr>
            <p:cNvPr id="12" name="Flèche : bas 11">
              <a:extLst>
                <a:ext uri="{FF2B5EF4-FFF2-40B4-BE49-F238E27FC236}">
                  <a16:creationId xmlns:a16="http://schemas.microsoft.com/office/drawing/2014/main" id="{1261F9CB-C38F-40F0-920A-3FA27DAA0DF3}"/>
                </a:ext>
              </a:extLst>
            </p:cNvPr>
            <p:cNvSpPr/>
            <p:nvPr/>
          </p:nvSpPr>
          <p:spPr>
            <a:xfrm>
              <a:off x="5505646" y="4757942"/>
              <a:ext cx="552450" cy="51058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9EF63D1-60A7-42E4-A8D8-24B9EEA1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99249" y="4881062"/>
              <a:ext cx="198137" cy="190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EAD4C3-FB01-4AB7-B244-D4C1EFF29728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B64B5B-DEBF-40C6-8A49-BF3AB869C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1066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Entreprise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Présentation de l’entreprise (ou du porteur de la solution)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Contact(s) et coordonnées du porteur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5A654B4-9168-41E7-BDB1-CAD50AA2A717}"/>
              </a:ext>
            </a:extLst>
          </p:cNvPr>
          <p:cNvSpPr/>
          <p:nvPr/>
        </p:nvSpPr>
        <p:spPr>
          <a:xfrm rot="16200000">
            <a:off x="855929" y="19943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D5C81C7B-BEC5-4B3A-AC1C-9D8907178767}"/>
              </a:ext>
            </a:extLst>
          </p:cNvPr>
          <p:cNvSpPr/>
          <p:nvPr/>
        </p:nvSpPr>
        <p:spPr>
          <a:xfrm rot="16200000">
            <a:off x="831916" y="53471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015C3F-2236-4864-A1BD-9F27AB90AABE}"/>
              </a:ext>
            </a:extLst>
          </p:cNvPr>
          <p:cNvSpPr txBox="1"/>
          <p:nvPr/>
        </p:nvSpPr>
        <p:spPr>
          <a:xfrm>
            <a:off x="865260" y="2451735"/>
            <a:ext cx="10336139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257BB4-1551-4B76-AD5C-98DB5A4D2199}"/>
              </a:ext>
            </a:extLst>
          </p:cNvPr>
          <p:cNvSpPr txBox="1"/>
          <p:nvPr/>
        </p:nvSpPr>
        <p:spPr>
          <a:xfrm>
            <a:off x="945251" y="5781356"/>
            <a:ext cx="1033613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5D46073-2DA5-4F74-8D1D-3EE99B183EEF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765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1066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Projet / solution et ses aspects innovants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Description du projet / de la solution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Maturité </a:t>
            </a:r>
            <a:r>
              <a:rPr lang="fr-FR" sz="1800" b="1" i="1" dirty="0">
                <a:solidFill>
                  <a:schemeClr val="bg1"/>
                </a:solidFill>
              </a:rPr>
              <a:t>(en phase d’étude, de développement ou en phase d’expérimentation)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5A654B4-9168-41E7-BDB1-CAD50AA2A717}"/>
              </a:ext>
            </a:extLst>
          </p:cNvPr>
          <p:cNvSpPr/>
          <p:nvPr/>
        </p:nvSpPr>
        <p:spPr>
          <a:xfrm rot="16200000">
            <a:off x="855929" y="19943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D5C81C7B-BEC5-4B3A-AC1C-9D8907178767}"/>
              </a:ext>
            </a:extLst>
          </p:cNvPr>
          <p:cNvSpPr/>
          <p:nvPr/>
        </p:nvSpPr>
        <p:spPr>
          <a:xfrm rot="16200000">
            <a:off x="831916" y="53471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015C3F-2236-4864-A1BD-9F27AB90AABE}"/>
              </a:ext>
            </a:extLst>
          </p:cNvPr>
          <p:cNvSpPr txBox="1"/>
          <p:nvPr/>
        </p:nvSpPr>
        <p:spPr>
          <a:xfrm>
            <a:off x="865260" y="2451735"/>
            <a:ext cx="10336139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257BB4-1551-4B76-AD5C-98DB5A4D2199}"/>
              </a:ext>
            </a:extLst>
          </p:cNvPr>
          <p:cNvSpPr txBox="1"/>
          <p:nvPr/>
        </p:nvSpPr>
        <p:spPr>
          <a:xfrm>
            <a:off x="945251" y="5781356"/>
            <a:ext cx="1033613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A97EE21-E153-4AC6-8120-D96465CAE2FC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681BA0D-2D01-4D88-BDB9-AB0BEC602E7F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6859B72-A61D-47CB-8480-E65BC13A4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1066800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Caractère innovant et intérêt de la solution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Aspect innovant </a:t>
            </a:r>
          </a:p>
          <a:p>
            <a:endParaRPr lang="fr-FR" sz="8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Verrous technologiques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et/ou organisationnels</a:t>
            </a:r>
          </a:p>
          <a:p>
            <a:endParaRPr lang="fr-FR" sz="8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Intérêts sociaux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et économique</a:t>
            </a:r>
          </a:p>
          <a:p>
            <a:endParaRPr lang="fr-FR" sz="8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Intérêts sur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l’environnement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Maturité (en phase d’étude, de développement ou en phase d’expérimentation) :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5A654B4-9168-41E7-BDB1-CAD50AA2A717}"/>
              </a:ext>
            </a:extLst>
          </p:cNvPr>
          <p:cNvSpPr/>
          <p:nvPr/>
        </p:nvSpPr>
        <p:spPr>
          <a:xfrm rot="16200000">
            <a:off x="855929" y="19943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D5C81C7B-BEC5-4B3A-AC1C-9D8907178767}"/>
              </a:ext>
            </a:extLst>
          </p:cNvPr>
          <p:cNvSpPr/>
          <p:nvPr/>
        </p:nvSpPr>
        <p:spPr>
          <a:xfrm rot="16200000">
            <a:off x="817809" y="5709988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015C3F-2236-4864-A1BD-9F27AB90AABE}"/>
              </a:ext>
            </a:extLst>
          </p:cNvPr>
          <p:cNvSpPr txBox="1"/>
          <p:nvPr/>
        </p:nvSpPr>
        <p:spPr>
          <a:xfrm>
            <a:off x="4034791" y="1788285"/>
            <a:ext cx="7189469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0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A97EE21-E153-4AC6-8120-D96465CAE2FC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253ED7AD-AC41-4180-8383-DDF0C17C8540}"/>
              </a:ext>
            </a:extLst>
          </p:cNvPr>
          <p:cNvSpPr/>
          <p:nvPr/>
        </p:nvSpPr>
        <p:spPr>
          <a:xfrm rot="16200000">
            <a:off x="821248" y="3039246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4469B341-1777-4408-82DE-743D1F9CD9B9}"/>
              </a:ext>
            </a:extLst>
          </p:cNvPr>
          <p:cNvSpPr/>
          <p:nvPr/>
        </p:nvSpPr>
        <p:spPr>
          <a:xfrm rot="16200000">
            <a:off x="826563" y="4386136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11BD751-3523-45F2-8414-C5A68B050E1F}"/>
              </a:ext>
            </a:extLst>
          </p:cNvPr>
          <p:cNvCxnSpPr/>
          <p:nvPr/>
        </p:nvCxnSpPr>
        <p:spPr>
          <a:xfrm>
            <a:off x="4194810" y="2903220"/>
            <a:ext cx="66865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69D0CFC-B76E-4E20-B874-5D4436394FD3}"/>
              </a:ext>
            </a:extLst>
          </p:cNvPr>
          <p:cNvCxnSpPr/>
          <p:nvPr/>
        </p:nvCxnSpPr>
        <p:spPr>
          <a:xfrm>
            <a:off x="4198620" y="4187190"/>
            <a:ext cx="66865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DD52422-76D0-4949-AAED-35B4BB364F05}"/>
              </a:ext>
            </a:extLst>
          </p:cNvPr>
          <p:cNvCxnSpPr/>
          <p:nvPr/>
        </p:nvCxnSpPr>
        <p:spPr>
          <a:xfrm>
            <a:off x="4259580" y="5471160"/>
            <a:ext cx="66865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4027EB8-6887-4160-9DCD-F7985BC6B605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BADCA2-FC8F-47BA-B6F9-B8F002196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1066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Objectif de l’accompagnement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Quels accompagnements souhaitez-vous </a:t>
            </a:r>
            <a:r>
              <a:rPr lang="fr-FR" sz="1800" b="1" i="1" dirty="0">
                <a:solidFill>
                  <a:schemeClr val="bg1"/>
                </a:solidFill>
              </a:rPr>
              <a:t>(aide au montage de votre projet, recherche de partenaires, recherche de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i="1" dirty="0">
                <a:solidFill>
                  <a:schemeClr val="bg1"/>
                </a:solidFill>
              </a:rPr>
              <a:t>financement, recherche de terrain d’expérimentation, </a:t>
            </a:r>
            <a:r>
              <a:rPr lang="fr-FR" sz="1800" b="1" i="1" dirty="0" err="1">
                <a:solidFill>
                  <a:schemeClr val="bg1"/>
                </a:solidFill>
              </a:rPr>
              <a:t>etc</a:t>
            </a:r>
            <a:r>
              <a:rPr lang="fr-FR" sz="1800" b="1" i="1" dirty="0">
                <a:solidFill>
                  <a:schemeClr val="bg1"/>
                </a:solidFill>
              </a:rPr>
              <a:t>)</a:t>
            </a:r>
            <a:r>
              <a:rPr lang="fr-FR" sz="2000" b="1" i="1" dirty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?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5A654B4-9168-41E7-BDB1-CAD50AA2A717}"/>
              </a:ext>
            </a:extLst>
          </p:cNvPr>
          <p:cNvSpPr/>
          <p:nvPr/>
        </p:nvSpPr>
        <p:spPr>
          <a:xfrm rot="16200000">
            <a:off x="855929" y="19943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015C3F-2236-4864-A1BD-9F27AB90AABE}"/>
              </a:ext>
            </a:extLst>
          </p:cNvPr>
          <p:cNvSpPr txBox="1"/>
          <p:nvPr/>
        </p:nvSpPr>
        <p:spPr>
          <a:xfrm>
            <a:off x="865260" y="2680335"/>
            <a:ext cx="10336139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A97EE21-E153-4AC6-8120-D96465CAE2FC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681BA0D-2D01-4D88-BDB9-AB0BEC602E7F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6859B72-A61D-47CB-8480-E65BC13A4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6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10668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Objectif de l’accompagnement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Quels types de partenaires envisagez-vous </a:t>
            </a:r>
            <a:r>
              <a:rPr lang="fr-FR" sz="1800" b="1" i="1" dirty="0">
                <a:solidFill>
                  <a:schemeClr val="bg1"/>
                </a:solidFill>
              </a:rPr>
              <a:t>(laboratoires, apporteurs de solutions technologiques, industriels, prestataires logistiques, etc.) </a:t>
            </a:r>
            <a:r>
              <a:rPr lang="fr-FR" sz="2000" b="1" dirty="0">
                <a:solidFill>
                  <a:schemeClr val="bg1"/>
                </a:solidFill>
              </a:rPr>
              <a:t>? 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Si des partenaires sont déjà identifiés, indiquez le nom de la structure, sa localisation et la compétence que chacun amène dans le projet.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Si vous recherchez des partenaires, indiquez le type de structures ou les compétences visées.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 Budget approximatif                                        Date de démarrage envisagée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5A654B4-9168-41E7-BDB1-CAD50AA2A717}"/>
              </a:ext>
            </a:extLst>
          </p:cNvPr>
          <p:cNvSpPr/>
          <p:nvPr/>
        </p:nvSpPr>
        <p:spPr>
          <a:xfrm rot="16200000">
            <a:off x="855929" y="19943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D5C81C7B-BEC5-4B3A-AC1C-9D8907178767}"/>
              </a:ext>
            </a:extLst>
          </p:cNvPr>
          <p:cNvSpPr/>
          <p:nvPr/>
        </p:nvSpPr>
        <p:spPr>
          <a:xfrm rot="16200000">
            <a:off x="831916" y="5698225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015C3F-2236-4864-A1BD-9F27AB90AABE}"/>
              </a:ext>
            </a:extLst>
          </p:cNvPr>
          <p:cNvSpPr txBox="1"/>
          <p:nvPr/>
        </p:nvSpPr>
        <p:spPr>
          <a:xfrm>
            <a:off x="841248" y="2991321"/>
            <a:ext cx="1033613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257BB4-1551-4B76-AD5C-98DB5A4D2199}"/>
              </a:ext>
            </a:extLst>
          </p:cNvPr>
          <p:cNvSpPr txBox="1"/>
          <p:nvPr/>
        </p:nvSpPr>
        <p:spPr>
          <a:xfrm>
            <a:off x="945251" y="6124256"/>
            <a:ext cx="48887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A97EE21-E153-4AC6-8120-D96465CAE2FC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681BA0D-2D01-4D88-BDB9-AB0BEC602E7F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6859B72-A61D-47CB-8480-E65BC13A4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75B47A0F-E3CF-4986-882F-B3D8FB326E72}"/>
              </a:ext>
            </a:extLst>
          </p:cNvPr>
          <p:cNvSpPr/>
          <p:nvPr/>
        </p:nvSpPr>
        <p:spPr>
          <a:xfrm rot="16200000">
            <a:off x="6103988" y="5724037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D800B3A-1228-4B11-AF75-36B32CF9483C}"/>
              </a:ext>
            </a:extLst>
          </p:cNvPr>
          <p:cNvSpPr txBox="1"/>
          <p:nvPr/>
        </p:nvSpPr>
        <p:spPr>
          <a:xfrm>
            <a:off x="6113320" y="6125409"/>
            <a:ext cx="50640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00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EAD4C3-FB01-4AB7-B244-D4C1EFF29728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B64B5B-DEBF-40C6-8A49-BF3AB869C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1066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Focus expérimentation : mise en </a:t>
            </a:r>
            <a:r>
              <a:rPr lang="fr-FR" sz="2800" b="1" dirty="0" err="1">
                <a:solidFill>
                  <a:schemeClr val="bg1"/>
                </a:solidFill>
              </a:rPr>
              <a:t>oeuvre</a:t>
            </a:r>
            <a:r>
              <a:rPr lang="fr-FR" sz="2800" b="1" dirty="0">
                <a:solidFill>
                  <a:schemeClr val="bg1"/>
                </a:solidFill>
              </a:rPr>
              <a:t> de la solution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Quelles conditions sont nécessaires pour la mise en place de la solution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Financement ou accompagnement nécessaire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5A654B4-9168-41E7-BDB1-CAD50AA2A717}"/>
              </a:ext>
            </a:extLst>
          </p:cNvPr>
          <p:cNvSpPr/>
          <p:nvPr/>
        </p:nvSpPr>
        <p:spPr>
          <a:xfrm rot="16200000">
            <a:off x="855929" y="19943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D5C81C7B-BEC5-4B3A-AC1C-9D8907178767}"/>
              </a:ext>
            </a:extLst>
          </p:cNvPr>
          <p:cNvSpPr/>
          <p:nvPr/>
        </p:nvSpPr>
        <p:spPr>
          <a:xfrm rot="16200000">
            <a:off x="831916" y="53471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015C3F-2236-4864-A1BD-9F27AB90AABE}"/>
              </a:ext>
            </a:extLst>
          </p:cNvPr>
          <p:cNvSpPr txBox="1"/>
          <p:nvPr/>
        </p:nvSpPr>
        <p:spPr>
          <a:xfrm>
            <a:off x="865260" y="2451735"/>
            <a:ext cx="10336139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257BB4-1551-4B76-AD5C-98DB5A4D2199}"/>
              </a:ext>
            </a:extLst>
          </p:cNvPr>
          <p:cNvSpPr txBox="1"/>
          <p:nvPr/>
        </p:nvSpPr>
        <p:spPr>
          <a:xfrm>
            <a:off x="945251" y="5781356"/>
            <a:ext cx="1033613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5D46073-2DA5-4F74-8D1D-3EE99B183EEF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9859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3813369" y="2742914"/>
            <a:ext cx="40319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Dossier de candid</a:t>
            </a: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ature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Appel à projets Innovants  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51BC-3CD8-43CF-B06A-F02FB650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2" t="30818" r="1401"/>
          <a:stretch/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13388-3B2D-4D71-86EE-FFAA8CE727A9}"/>
              </a:ext>
            </a:extLst>
          </p:cNvPr>
          <p:cNvSpPr/>
          <p:nvPr/>
        </p:nvSpPr>
        <p:spPr>
          <a:xfrm>
            <a:off x="735330" y="940526"/>
            <a:ext cx="10721340" cy="59174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EAD4C3-FB01-4AB7-B244-D4C1EFF29728}"/>
              </a:ext>
            </a:extLst>
          </p:cNvPr>
          <p:cNvSpPr/>
          <p:nvPr/>
        </p:nvSpPr>
        <p:spPr>
          <a:xfrm>
            <a:off x="4640633" y="-182880"/>
            <a:ext cx="237744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B64B5B-DEBF-40C6-8A49-BF3AB869C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7699" r="7734" b="6423"/>
          <a:stretch/>
        </p:blipFill>
        <p:spPr>
          <a:xfrm>
            <a:off x="4994911" y="-44137"/>
            <a:ext cx="1638415" cy="1076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34A9CD-21A6-41AC-A77D-9E2503F97B7D}"/>
              </a:ext>
            </a:extLst>
          </p:cNvPr>
          <p:cNvSpPr txBox="1"/>
          <p:nvPr/>
        </p:nvSpPr>
        <p:spPr>
          <a:xfrm>
            <a:off x="788670" y="1157344"/>
            <a:ext cx="10668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Information et confidentialité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Comment avez-vous été informé de cet appel à projets innovants ?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Confidentialité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8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    Précisez si vous avez des demandes spécifiques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5A654B4-9168-41E7-BDB1-CAD50AA2A717}"/>
              </a:ext>
            </a:extLst>
          </p:cNvPr>
          <p:cNvSpPr/>
          <p:nvPr/>
        </p:nvSpPr>
        <p:spPr>
          <a:xfrm rot="16200000">
            <a:off x="855929" y="1994399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D5C81C7B-BEC5-4B3A-AC1C-9D8907178767}"/>
              </a:ext>
            </a:extLst>
          </p:cNvPr>
          <p:cNvSpPr/>
          <p:nvPr/>
        </p:nvSpPr>
        <p:spPr>
          <a:xfrm rot="16200000">
            <a:off x="831914" y="5163398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015C3F-2236-4864-A1BD-9F27AB90AABE}"/>
              </a:ext>
            </a:extLst>
          </p:cNvPr>
          <p:cNvSpPr txBox="1"/>
          <p:nvPr/>
        </p:nvSpPr>
        <p:spPr>
          <a:xfrm>
            <a:off x="865260" y="2451735"/>
            <a:ext cx="10336139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□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/>
              <a:t>Mailing     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□ </a:t>
            </a:r>
            <a:r>
              <a:rPr lang="fr-FR" dirty="0"/>
              <a:t>Réseaux sociaux     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□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/>
              <a:t>Presse     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□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/>
              <a:t>Autre, précisez :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257BB4-1551-4B76-AD5C-98DB5A4D2199}"/>
              </a:ext>
            </a:extLst>
          </p:cNvPr>
          <p:cNvSpPr txBox="1"/>
          <p:nvPr/>
        </p:nvSpPr>
        <p:spPr>
          <a:xfrm>
            <a:off x="865260" y="5542925"/>
            <a:ext cx="1033613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5D46073-2DA5-4F74-8D1D-3EE99B183EEF}"/>
              </a:ext>
            </a:extLst>
          </p:cNvPr>
          <p:cNvSpPr/>
          <p:nvPr/>
        </p:nvSpPr>
        <p:spPr>
          <a:xfrm>
            <a:off x="11795760" y="6469380"/>
            <a:ext cx="396240" cy="3886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2D21EBD5-D69C-457C-8AE5-816652FE020D}"/>
              </a:ext>
            </a:extLst>
          </p:cNvPr>
          <p:cNvSpPr/>
          <p:nvPr/>
        </p:nvSpPr>
        <p:spPr>
          <a:xfrm rot="16200000">
            <a:off x="831915" y="3537212"/>
            <a:ext cx="226671" cy="2080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6A65E8-CCBB-4963-B8F1-16F0D0FE55A5}"/>
              </a:ext>
            </a:extLst>
          </p:cNvPr>
          <p:cNvSpPr txBox="1"/>
          <p:nvPr/>
        </p:nvSpPr>
        <p:spPr>
          <a:xfrm>
            <a:off x="865260" y="3944275"/>
            <a:ext cx="1033613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Les équipes projets de Logistique Seine Normandie et CIRCOE prendront connaissance des éléments ci-dessus dans le cadre de l’accord de confidentialité qu’ils ont signés pour leurs activités. </a:t>
            </a:r>
          </a:p>
          <a:p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Aucune diffusion d’information sur ces éléments ne pourra être réalisée sans votre accord.</a:t>
            </a:r>
          </a:p>
        </p:txBody>
      </p:sp>
    </p:spTree>
    <p:extLst>
      <p:ext uri="{BB962C8B-B14F-4D97-AF65-F5344CB8AC3E}">
        <p14:creationId xmlns:p14="http://schemas.microsoft.com/office/powerpoint/2010/main" val="8754734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512</Words>
  <Application>Microsoft Office PowerPoint</Application>
  <PresentationFormat>Grand écran</PresentationFormat>
  <Paragraphs>267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clema</dc:creator>
  <cp:lastModifiedBy>Lauriane</cp:lastModifiedBy>
  <cp:revision>44</cp:revision>
  <cp:lastPrinted>2023-12-19T11:09:25Z</cp:lastPrinted>
  <dcterms:created xsi:type="dcterms:W3CDTF">2020-09-07T13:16:58Z</dcterms:created>
  <dcterms:modified xsi:type="dcterms:W3CDTF">2024-02-13T12:32:03Z</dcterms:modified>
</cp:coreProperties>
</file>